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00" r:id="rId2"/>
    <p:sldId id="393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6" r:id="rId11"/>
    <p:sldId id="405" r:id="rId12"/>
    <p:sldId id="409" r:id="rId13"/>
    <p:sldId id="345" r:id="rId14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7B8"/>
    <a:srgbClr val="016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2"/>
    <p:restoredTop sz="94575"/>
  </p:normalViewPr>
  <p:slideViewPr>
    <p:cSldViewPr snapToGrid="0">
      <p:cViewPr varScale="1">
        <p:scale>
          <a:sx n="103" d="100"/>
          <a:sy n="103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F3AA-BB6D-534B-8642-8C2D3DEECBBC}" type="datetimeFigureOut">
              <a:rPr lang="it-IT" smtClean="0"/>
              <a:t>14/10/24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B542A-39E9-F149-B38F-364CF837C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7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/>
          <p:nvPr/>
        </p:nvSpPr>
        <p:spPr>
          <a:xfrm>
            <a:off x="695160" y="698400"/>
            <a:ext cx="1080144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immagini2"/>
          <p:cNvPicPr/>
          <p:nvPr/>
        </p:nvPicPr>
        <p:blipFill>
          <a:blip r:embed="rId14"/>
          <a:stretch/>
        </p:blipFill>
        <p:spPr>
          <a:xfrm>
            <a:off x="55440" y="127080"/>
            <a:ext cx="594720" cy="53280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617400" y="260280"/>
            <a:ext cx="3717360" cy="43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002060"/>
                </a:solidFill>
                <a:latin typeface="Calibri"/>
                <a:ea typeface="DejaVu Sans"/>
              </a:rPr>
              <a:t>ARNAS G. Brotzu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A2453F-6B84-6762-9754-B222316F1310}"/>
              </a:ext>
            </a:extLst>
          </p:cNvPr>
          <p:cNvSpPr txBox="1"/>
          <p:nvPr/>
        </p:nvSpPr>
        <p:spPr>
          <a:xfrm>
            <a:off x="6598279" y="1429500"/>
            <a:ext cx="497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LINEE GUIDA E ZONE D’OMBRA</a:t>
            </a: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CASI PARTICOLARI: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Cirrosi, Trapianti, HIV</a:t>
            </a: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Giovanni </a:t>
            </a:r>
            <a:r>
              <a:rPr lang="it-IT" sz="2000" dirty="0" err="1">
                <a:solidFill>
                  <a:schemeClr val="bg1"/>
                </a:solidFill>
              </a:rPr>
              <a:t>Fantola</a:t>
            </a:r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Chirurgia Metabolica e dell’Obesità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ARNAS </a:t>
            </a:r>
            <a:r>
              <a:rPr lang="it-IT" sz="2000" dirty="0" err="1">
                <a:solidFill>
                  <a:schemeClr val="bg1"/>
                </a:solidFill>
              </a:rPr>
              <a:t>Brotzu</a:t>
            </a:r>
            <a:endParaRPr lang="it-IT" sz="2000" dirty="0">
              <a:solidFill>
                <a:schemeClr val="bg1"/>
              </a:solidFill>
            </a:endParaRP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Cagliari</a:t>
            </a:r>
          </a:p>
        </p:txBody>
      </p:sp>
      <p:pic>
        <p:nvPicPr>
          <p:cNvPr id="3" name="Immagine 2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75285AF9-F1F7-F3EE-5CE8-F04180F13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72" y="5165124"/>
            <a:ext cx="1350767" cy="1373572"/>
          </a:xfrm>
          <a:prstGeom prst="rect">
            <a:avLst/>
          </a:prstGeom>
        </p:spPr>
      </p:pic>
      <p:pic>
        <p:nvPicPr>
          <p:cNvPr id="9" name="Immagine 8" descr="Immagine che contiene testo, cartone animato, vestiti, persona&#10;&#10;Descrizione generata automaticamente">
            <a:extLst>
              <a:ext uri="{FF2B5EF4-FFF2-40B4-BE49-F238E27FC236}">
                <a16:creationId xmlns:a16="http://schemas.microsoft.com/office/drawing/2014/main" id="{AF886CB5-2606-2E8A-3EA6-CD11C08C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51" y="796783"/>
            <a:ext cx="4212968" cy="59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67936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CE1B93-398D-A679-E7DA-8F79ABD1229E}"/>
              </a:ext>
            </a:extLst>
          </p:cNvPr>
          <p:cNvSpPr txBox="1"/>
          <p:nvPr/>
        </p:nvSpPr>
        <p:spPr>
          <a:xfrm>
            <a:off x="2369586" y="12040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TRAPIANTI</a:t>
            </a:r>
          </a:p>
        </p:txBody>
      </p:sp>
      <p:pic>
        <p:nvPicPr>
          <p:cNvPr id="11" name="Immagine 10" descr="Immagine che contiene testo, diagramma, Piano, Disegno tecnico&#10;&#10;Descrizione generata automaticamente">
            <a:extLst>
              <a:ext uri="{FF2B5EF4-FFF2-40B4-BE49-F238E27FC236}">
                <a16:creationId xmlns:a16="http://schemas.microsoft.com/office/drawing/2014/main" id="{251C6BA1-B46D-A7B7-41D1-874349F4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58" y="894717"/>
            <a:ext cx="5789683" cy="5709494"/>
          </a:xfrm>
          <a:prstGeom prst="rect">
            <a:avLst/>
          </a:prstGeom>
        </p:spPr>
      </p:pic>
      <p:pic>
        <p:nvPicPr>
          <p:cNvPr id="12" name="Immagine 11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66C3FB1F-464F-81E7-C488-F9614ECA4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8" y="1706467"/>
            <a:ext cx="5180719" cy="200592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5A7886-77D2-90CF-A557-D0B4134B9F76}"/>
              </a:ext>
            </a:extLst>
          </p:cNvPr>
          <p:cNvSpPr txBox="1"/>
          <p:nvPr/>
        </p:nvSpPr>
        <p:spPr>
          <a:xfrm>
            <a:off x="303859" y="3919586"/>
            <a:ext cx="5521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CUORE: </a:t>
            </a:r>
          </a:p>
          <a:p>
            <a:pPr marL="285750" indent="-285750">
              <a:buFontTx/>
              <a:buChar char="-"/>
            </a:pPr>
            <a:r>
              <a:rPr lang="it-IT" dirty="0"/>
              <a:t>pazienti con LVAD (</a:t>
            </a:r>
            <a:r>
              <a:rPr lang="it-IT" dirty="0" err="1"/>
              <a:t>left</a:t>
            </a:r>
            <a:r>
              <a:rPr lang="it-IT" dirty="0"/>
              <a:t> </a:t>
            </a:r>
            <a:r>
              <a:rPr lang="it-IT" dirty="0" err="1"/>
              <a:t>ventricular</a:t>
            </a:r>
            <a:r>
              <a:rPr lang="it-IT" dirty="0"/>
              <a:t> assist device) che ha aumentato la sopravvivenza e ridotto la priorità al trapianto</a:t>
            </a:r>
          </a:p>
          <a:p>
            <a:pPr marL="285750" indent="-285750">
              <a:buFontTx/>
              <a:buChar char="-"/>
            </a:pPr>
            <a:r>
              <a:rPr lang="it-IT" dirty="0"/>
              <a:t>ISHLT </a:t>
            </a:r>
            <a:r>
              <a:rPr lang="it-IT" dirty="0" err="1"/>
              <a:t>criteria</a:t>
            </a:r>
            <a:r>
              <a:rPr lang="it-IT" dirty="0"/>
              <a:t>: BMI&gt;35 controindicazione relativa al trapianto di cuore </a:t>
            </a:r>
          </a:p>
          <a:p>
            <a:pPr marL="285750" indent="-285750">
              <a:buFontTx/>
              <a:buChar char="-"/>
            </a:pPr>
            <a:r>
              <a:rPr lang="it-IT" dirty="0"/>
              <a:t>SLEEVE intervento di scelta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r>
              <a:rPr lang="it-IT" dirty="0"/>
              <a:t>POLMONE: pochi dati (RYGB di scelta per prevenzione del reflusso)</a:t>
            </a:r>
          </a:p>
        </p:txBody>
      </p:sp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239BB552-F572-6DB9-55D0-8029EBE87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4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95409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A2453F-6B84-6762-9754-B222316F1310}"/>
              </a:ext>
            </a:extLst>
          </p:cNvPr>
          <p:cNvSpPr txBox="1"/>
          <p:nvPr/>
        </p:nvSpPr>
        <p:spPr>
          <a:xfrm>
            <a:off x="6471336" y="1733951"/>
            <a:ext cx="5345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b="0" i="0" u="none" strike="noStrike" dirty="0">
                <a:solidFill>
                  <a:schemeClr val="bg1"/>
                </a:solidFill>
                <a:effectLst/>
              </a:rPr>
              <a:t>Il miglioramento del management dell’HIV ha aumentato la prevalenza di pazienti obesi HIV positivi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b="0" i="0" u="none" strike="noStrike" dirty="0">
                <a:solidFill>
                  <a:schemeClr val="bg1"/>
                </a:solidFill>
                <a:effectLst/>
              </a:rPr>
              <a:t>→  </a:t>
            </a:r>
            <a:r>
              <a:rPr lang="it-IT" b="0" i="1" u="none" strike="noStrike" dirty="0">
                <a:solidFill>
                  <a:schemeClr val="bg1"/>
                </a:solidFill>
                <a:effectLst/>
              </a:rPr>
              <a:t>Highly </a:t>
            </a:r>
            <a:r>
              <a:rPr lang="it-IT" b="0" i="1" u="none" strike="noStrike" dirty="0" err="1">
                <a:solidFill>
                  <a:schemeClr val="bg1"/>
                </a:solidFill>
                <a:effectLst/>
              </a:rPr>
              <a:t>active</a:t>
            </a:r>
            <a:r>
              <a:rPr lang="it-IT" b="0" i="1" u="none" strike="noStrike" dirty="0">
                <a:solidFill>
                  <a:schemeClr val="bg1"/>
                </a:solidFill>
                <a:effectLst/>
              </a:rPr>
              <a:t> anti-</a:t>
            </a:r>
            <a:r>
              <a:rPr lang="it-IT" b="0" i="1" u="none" strike="noStrike" dirty="0" err="1">
                <a:solidFill>
                  <a:schemeClr val="bg1"/>
                </a:solidFill>
                <a:effectLst/>
              </a:rPr>
              <a:t>retroviral</a:t>
            </a:r>
            <a:r>
              <a:rPr lang="it-IT" b="0" i="1" u="none" strike="noStrike" dirty="0">
                <a:solidFill>
                  <a:schemeClr val="bg1"/>
                </a:solidFill>
                <a:effectLst/>
              </a:rPr>
              <a:t> (HAART) therapy</a:t>
            </a:r>
            <a:endParaRPr lang="it-IT" b="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CE1B93-398D-A679-E7DA-8F79ABD1229E}"/>
              </a:ext>
            </a:extLst>
          </p:cNvPr>
          <p:cNvSpPr txBox="1"/>
          <p:nvPr/>
        </p:nvSpPr>
        <p:spPr>
          <a:xfrm>
            <a:off x="1294491" y="1204084"/>
            <a:ext cx="354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HIV e CHIRURGIA BARIATRICA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1FF013-8450-A056-F60E-F8E5C0DE3651}"/>
              </a:ext>
            </a:extLst>
          </p:cNvPr>
          <p:cNvSpPr txBox="1"/>
          <p:nvPr/>
        </p:nvSpPr>
        <p:spPr>
          <a:xfrm>
            <a:off x="6471336" y="4157708"/>
            <a:ext cx="5345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bg1"/>
                </a:solidFill>
              </a:rPr>
              <a:t>I tre elementi critici sono:</a:t>
            </a:r>
            <a:endParaRPr lang="it-IT" b="0" dirty="0">
              <a:solidFill>
                <a:schemeClr val="bg1"/>
              </a:solidFill>
              <a:effectLst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t-IT" sz="1800" b="0" i="0" u="none" strike="noStrike" dirty="0">
                <a:solidFill>
                  <a:schemeClr val="bg1"/>
                </a:solidFill>
                <a:effectLst/>
              </a:rPr>
              <a:t>Sicurezza ed efficacia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t-IT" dirty="0" err="1">
                <a:solidFill>
                  <a:schemeClr val="bg1"/>
                </a:solidFill>
              </a:rPr>
              <a:t>Uptake</a:t>
            </a:r>
            <a:r>
              <a:rPr lang="it-IT" dirty="0">
                <a:solidFill>
                  <a:schemeClr val="bg1"/>
                </a:solidFill>
              </a:rPr>
              <a:t>/assorbimento, farmacocinetica e disponibilità HAART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t-IT" sz="1800" b="0" i="0" u="none" strike="noStrike" dirty="0">
                <a:solidFill>
                  <a:schemeClr val="bg1"/>
                </a:solidFill>
                <a:effectLst/>
              </a:rPr>
              <a:t>Scelta dell’intervento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92A037-69DB-0229-3813-84938143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1" y="2743778"/>
            <a:ext cx="5219248" cy="24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CF78CEFE-AF83-B1C5-FD90-D01F35AD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2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A2453F-6B84-6762-9754-B222316F1310}"/>
              </a:ext>
            </a:extLst>
          </p:cNvPr>
          <p:cNvSpPr txBox="1"/>
          <p:nvPr/>
        </p:nvSpPr>
        <p:spPr>
          <a:xfrm>
            <a:off x="6381236" y="2862868"/>
            <a:ext cx="569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bg1"/>
                </a:solidFill>
              </a:rPr>
              <a:t>RYGB ha i risultati migliori in termini di TWL (25,30,28% a 1,3,5 anni) </a:t>
            </a:r>
            <a:endParaRPr lang="it-IT" sz="1800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CE1B93-398D-A679-E7DA-8F79ABD1229E}"/>
              </a:ext>
            </a:extLst>
          </p:cNvPr>
          <p:cNvSpPr txBox="1"/>
          <p:nvPr/>
        </p:nvSpPr>
        <p:spPr>
          <a:xfrm>
            <a:off x="1257420" y="1010679"/>
            <a:ext cx="354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HIV e CHIRURGIA BARIATRICA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1FF013-8450-A056-F60E-F8E5C0DE3651}"/>
              </a:ext>
            </a:extLst>
          </p:cNvPr>
          <p:cNvSpPr txBox="1"/>
          <p:nvPr/>
        </p:nvSpPr>
        <p:spPr>
          <a:xfrm>
            <a:off x="6381236" y="1388750"/>
            <a:ext cx="569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chemeClr val="bg1"/>
                </a:solidFill>
                <a:effectLst/>
              </a:rPr>
              <a:t>24 pazienti sottoposti a chirurgia (GB, SG e RYGB)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chemeClr val="bg1"/>
                </a:solidFill>
                <a:effectLst/>
              </a:rPr>
              <a:t>vs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bg1"/>
                </a:solidFill>
              </a:rPr>
              <a:t>14 pazienti </a:t>
            </a:r>
            <a:r>
              <a:rPr lang="it-IT" sz="1800" b="0" i="0" u="none" strike="noStrike" dirty="0">
                <a:solidFill>
                  <a:schemeClr val="bg1"/>
                </a:solidFill>
                <a:effectLst/>
              </a:rPr>
              <a:t>conservativo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2878B67-D9BB-9714-21B5-FA4062B7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4" y="3560385"/>
            <a:ext cx="4035659" cy="23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3525DA70-FD0F-2A40-53D9-4172AE2E7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6" y="1573416"/>
            <a:ext cx="4677093" cy="16126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1376F8-7CFF-5405-C8D8-849CA1D35301}"/>
              </a:ext>
            </a:extLst>
          </p:cNvPr>
          <p:cNvSpPr txBox="1"/>
          <p:nvPr/>
        </p:nvSpPr>
        <p:spPr>
          <a:xfrm>
            <a:off x="6381236" y="4322517"/>
            <a:ext cx="549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bg1"/>
                </a:solidFill>
              </a:rPr>
              <a:t>La conta dei CD4 è leggermente inferiore senza differenze significative</a:t>
            </a:r>
            <a:endParaRPr lang="it-IT" sz="1800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BE1438-34CE-0000-940A-5AF95661937B}"/>
              </a:ext>
            </a:extLst>
          </p:cNvPr>
          <p:cNvSpPr txBox="1"/>
          <p:nvPr/>
        </p:nvSpPr>
        <p:spPr>
          <a:xfrm>
            <a:off x="6381236" y="5662654"/>
            <a:ext cx="549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bg1"/>
                </a:solidFill>
              </a:rPr>
              <a:t>La carica virale rimane azzerata a 5 anni</a:t>
            </a:r>
            <a:endParaRPr lang="it-IT" sz="1800" b="0" i="0" u="none" strike="noStrike" dirty="0">
              <a:solidFill>
                <a:schemeClr val="bg1"/>
              </a:solidFill>
              <a:effectLst/>
            </a:endParaRPr>
          </a:p>
        </p:txBody>
      </p:sp>
      <p:pic>
        <p:nvPicPr>
          <p:cNvPr id="11" name="Immagine 10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DA519C3-28BB-5050-E2ED-383CC340F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96" y="5040783"/>
            <a:ext cx="4213931" cy="1613075"/>
          </a:xfrm>
          <a:prstGeom prst="rect">
            <a:avLst/>
          </a:prstGeom>
        </p:spPr>
      </p:pic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ABD3AFB8-5198-73AF-A371-6D19C9CE8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5987417" y="694944"/>
            <a:ext cx="6204583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BE6C1B4-9262-B551-5087-0D43E524CE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759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F20F2974-A244-681B-D0F1-B8FD0FE0342E}"/>
              </a:ext>
            </a:extLst>
          </p:cNvPr>
          <p:cNvSpPr/>
          <p:nvPr/>
        </p:nvSpPr>
        <p:spPr>
          <a:xfrm>
            <a:off x="311872" y="5097484"/>
            <a:ext cx="495459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spc="-1" dirty="0" err="1">
                <a:latin typeface="+mj-lt"/>
                <a:ea typeface="MS PGothic"/>
              </a:rPr>
              <a:t>giovannifantola@aob.it</a:t>
            </a:r>
            <a:endParaRPr lang="fr-FR" sz="2800" spc="-1" dirty="0">
              <a:latin typeface="+mj-lt"/>
              <a:ea typeface="MS PGothic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D2574D-CF6D-7C16-A7CC-B0CE4493FB1F}"/>
              </a:ext>
            </a:extLst>
          </p:cNvPr>
          <p:cNvSpPr txBox="1"/>
          <p:nvPr/>
        </p:nvSpPr>
        <p:spPr>
          <a:xfrm>
            <a:off x="1762241" y="1238750"/>
            <a:ext cx="200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GRAZIE</a:t>
            </a:r>
          </a:p>
        </p:txBody>
      </p:sp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BC3D53E6-7C68-7204-C414-1059EDCB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92" y="1924036"/>
            <a:ext cx="2732152" cy="27782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65DEB9-4454-5DA2-AEC5-79006188B998}"/>
              </a:ext>
            </a:extLst>
          </p:cNvPr>
          <p:cNvSpPr txBox="1"/>
          <p:nvPr/>
        </p:nvSpPr>
        <p:spPr>
          <a:xfrm>
            <a:off x="907884" y="5895233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Chirurgia Metabolica e dell’Obesità</a:t>
            </a:r>
          </a:p>
          <a:p>
            <a:pPr algn="ctr"/>
            <a:r>
              <a:rPr lang="it-IT" dirty="0"/>
              <a:t>ARNAS </a:t>
            </a:r>
            <a:r>
              <a:rPr lang="it-IT" dirty="0" err="1"/>
              <a:t>Brotzu</a:t>
            </a:r>
            <a:r>
              <a:rPr lang="it-IT" dirty="0"/>
              <a:t>, Cagliari</a:t>
            </a:r>
          </a:p>
        </p:txBody>
      </p:sp>
      <p:pic>
        <p:nvPicPr>
          <p:cNvPr id="1026" name="Picture 2" descr="L'orizzonte di lungo periodo - Dario Coloru">
            <a:extLst>
              <a:ext uri="{FF2B5EF4-FFF2-40B4-BE49-F238E27FC236}">
                <a16:creationId xmlns:a16="http://schemas.microsoft.com/office/drawing/2014/main" id="{42E4FEB9-E85F-B5BC-DE38-FFD64E92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60" y="906501"/>
            <a:ext cx="5652323" cy="567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619EC961-1233-4148-A38A-663599BEE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0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A2453F-6B84-6762-9754-B222316F1310}"/>
              </a:ext>
            </a:extLst>
          </p:cNvPr>
          <p:cNvSpPr txBox="1"/>
          <p:nvPr/>
        </p:nvSpPr>
        <p:spPr>
          <a:xfrm>
            <a:off x="6337986" y="2105383"/>
            <a:ext cx="56120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Cosa fare?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Procedere con Sleeve </a:t>
            </a:r>
            <a:r>
              <a:rPr lang="it-IT" dirty="0" err="1">
                <a:solidFill>
                  <a:schemeClr val="bg1"/>
                </a:solidFill>
              </a:rPr>
              <a:t>gastrectomy</a:t>
            </a:r>
            <a:r>
              <a:rPr lang="it-IT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Procedere con biopsia epatica?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Non fare niente?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Esami ematici, EGDS, ecografia epatica nella norma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CE1B93-398D-A679-E7DA-8F79ABD1229E}"/>
              </a:ext>
            </a:extLst>
          </p:cNvPr>
          <p:cNvSpPr txBox="1"/>
          <p:nvPr/>
        </p:nvSpPr>
        <p:spPr>
          <a:xfrm>
            <a:off x="2501197" y="1180755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CIRROSI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553AB9-5319-5FF4-6789-685DBF0AC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5" y="2228484"/>
            <a:ext cx="5464234" cy="4098176"/>
          </a:xfrm>
          <a:prstGeom prst="rect">
            <a:avLst/>
          </a:prstGeom>
        </p:spPr>
      </p:pic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A0ECA8AE-2BDE-0FC4-D150-FEF07C14D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2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67936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A2453F-6B84-6762-9754-B222316F1310}"/>
              </a:ext>
            </a:extLst>
          </p:cNvPr>
          <p:cNvSpPr txBox="1"/>
          <p:nvPr/>
        </p:nvSpPr>
        <p:spPr>
          <a:xfrm>
            <a:off x="6294738" y="1388750"/>
            <a:ext cx="5698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chemeClr val="bg1"/>
                </a:solidFill>
                <a:effectLst/>
              </a:rPr>
              <a:t>Recommendation</a:t>
            </a:r>
            <a:r>
              <a:rPr lang="it-IT" i="1" dirty="0">
                <a:solidFill>
                  <a:schemeClr val="bg1"/>
                </a:solidFill>
              </a:rPr>
              <a:t>:</a:t>
            </a:r>
          </a:p>
          <a:p>
            <a:endParaRPr lang="it-IT" i="1" dirty="0">
              <a:solidFill>
                <a:schemeClr val="bg1"/>
              </a:solidFill>
            </a:endParaRPr>
          </a:p>
          <a:p>
            <a:r>
              <a:rPr lang="it-IT" i="1" dirty="0">
                <a:solidFill>
                  <a:schemeClr val="bg1"/>
                </a:solidFill>
              </a:rPr>
              <a:t>1.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Obesity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is</a:t>
            </a:r>
            <a:r>
              <a:rPr lang="it-IT" i="1" dirty="0">
                <a:solidFill>
                  <a:schemeClr val="bg1"/>
                </a:solidFill>
                <a:effectLst/>
              </a:rPr>
              <a:t> a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significant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b="1" i="1" dirty="0">
                <a:solidFill>
                  <a:schemeClr val="bg1"/>
                </a:solidFill>
                <a:effectLst/>
              </a:rPr>
              <a:t>risk </a:t>
            </a:r>
            <a:r>
              <a:rPr lang="it-IT" b="1" i="1" dirty="0" err="1">
                <a:solidFill>
                  <a:schemeClr val="bg1"/>
                </a:solidFill>
                <a:effectLst/>
              </a:rPr>
              <a:t>factor</a:t>
            </a:r>
            <a:r>
              <a:rPr lang="it-IT" b="1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>
                <a:solidFill>
                  <a:schemeClr val="bg1"/>
                </a:solidFill>
                <a:effectLst/>
              </a:rPr>
              <a:t>for MAFLD and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liver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cirrhosis</a:t>
            </a:r>
            <a:endParaRPr lang="it-IT" i="1" dirty="0">
              <a:solidFill>
                <a:schemeClr val="bg1"/>
              </a:solidFill>
              <a:effectLst/>
            </a:endParaRPr>
          </a:p>
          <a:p>
            <a:endParaRPr lang="it-IT" i="1" dirty="0">
              <a:solidFill>
                <a:schemeClr val="bg1"/>
              </a:solidFill>
            </a:endParaRPr>
          </a:p>
          <a:p>
            <a:r>
              <a:rPr lang="it-IT" i="1" dirty="0">
                <a:solidFill>
                  <a:schemeClr val="bg1"/>
                </a:solidFill>
                <a:effectLst/>
              </a:rPr>
              <a:t> 2. MBS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has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been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associated</a:t>
            </a:r>
            <a:r>
              <a:rPr lang="it-IT" i="1" dirty="0">
                <a:solidFill>
                  <a:schemeClr val="bg1"/>
                </a:solidFill>
                <a:effectLst/>
              </a:rPr>
              <a:t> with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histologic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improvement</a:t>
            </a:r>
            <a:r>
              <a:rPr lang="it-IT" i="1" dirty="0">
                <a:solidFill>
                  <a:schemeClr val="bg1"/>
                </a:solidFill>
                <a:effectLst/>
              </a:rPr>
              <a:t> of MAFLD and </a:t>
            </a:r>
            <a:r>
              <a:rPr lang="it-IT" b="1" i="1" dirty="0" err="1">
                <a:solidFill>
                  <a:schemeClr val="bg1"/>
                </a:solidFill>
                <a:effectLst/>
              </a:rPr>
              <a:t>regression</a:t>
            </a:r>
            <a:r>
              <a:rPr lang="it-IT" b="1" i="1" dirty="0">
                <a:solidFill>
                  <a:schemeClr val="bg1"/>
                </a:solidFill>
                <a:effectLst/>
              </a:rPr>
              <a:t> of </a:t>
            </a:r>
            <a:r>
              <a:rPr lang="it-IT" b="1" i="1" dirty="0" err="1">
                <a:solidFill>
                  <a:schemeClr val="bg1"/>
                </a:solidFill>
                <a:effectLst/>
              </a:rPr>
              <a:t>liver</a:t>
            </a:r>
            <a:r>
              <a:rPr lang="it-IT" b="1" i="1" dirty="0">
                <a:solidFill>
                  <a:schemeClr val="bg1"/>
                </a:solidFill>
                <a:effectLst/>
              </a:rPr>
              <a:t> </a:t>
            </a:r>
            <a:r>
              <a:rPr lang="it-IT" b="1" i="1" dirty="0" err="1">
                <a:solidFill>
                  <a:schemeClr val="bg1"/>
                </a:solidFill>
                <a:effectLst/>
              </a:rPr>
              <a:t>fibrosis</a:t>
            </a:r>
            <a:endParaRPr lang="it-IT" b="1" i="1" dirty="0">
              <a:solidFill>
                <a:schemeClr val="bg1"/>
              </a:solidFill>
            </a:endParaRPr>
          </a:p>
          <a:p>
            <a:endParaRPr lang="it-IT" i="1" dirty="0">
              <a:solidFill>
                <a:schemeClr val="bg1"/>
              </a:solidFill>
            </a:endParaRPr>
          </a:p>
          <a:p>
            <a:r>
              <a:rPr lang="it-IT" i="1" dirty="0">
                <a:solidFill>
                  <a:schemeClr val="bg1"/>
                </a:solidFill>
                <a:effectLst/>
              </a:rPr>
              <a:t> 3. MBS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is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associated</a:t>
            </a:r>
            <a:r>
              <a:rPr lang="it-IT" i="1" dirty="0">
                <a:solidFill>
                  <a:schemeClr val="bg1"/>
                </a:solidFill>
                <a:effectLst/>
              </a:rPr>
              <a:t> with a risk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reduction</a:t>
            </a:r>
            <a:r>
              <a:rPr lang="it-IT" i="1" dirty="0">
                <a:solidFill>
                  <a:schemeClr val="bg1"/>
                </a:solidFill>
                <a:effectLst/>
              </a:rPr>
              <a:t> of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progression</a:t>
            </a:r>
            <a:r>
              <a:rPr lang="it-IT" i="1" dirty="0">
                <a:solidFill>
                  <a:schemeClr val="bg1"/>
                </a:solidFill>
                <a:effectLst/>
              </a:rPr>
              <a:t> of MAFLD to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liver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cirrhosis</a:t>
            </a:r>
            <a:endParaRPr lang="it-IT" i="1" dirty="0">
              <a:solidFill>
                <a:schemeClr val="bg1"/>
              </a:solidFill>
            </a:endParaRPr>
          </a:p>
          <a:p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endParaRPr lang="it-IT" i="1" dirty="0">
              <a:solidFill>
                <a:schemeClr val="bg1"/>
              </a:solidFill>
            </a:endParaRPr>
          </a:p>
          <a:p>
            <a:r>
              <a:rPr lang="it-IT" i="1" dirty="0">
                <a:solidFill>
                  <a:schemeClr val="bg1"/>
                </a:solidFill>
                <a:effectLst/>
              </a:rPr>
              <a:t> 4. MBS in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patients</a:t>
            </a:r>
            <a:r>
              <a:rPr lang="it-IT" i="1" dirty="0">
                <a:solidFill>
                  <a:schemeClr val="bg1"/>
                </a:solidFill>
                <a:effectLst/>
              </a:rPr>
              <a:t> with ‘</a:t>
            </a:r>
            <a:r>
              <a:rPr lang="it-IT" b="1" i="1" dirty="0" err="1">
                <a:solidFill>
                  <a:schemeClr val="bg1"/>
                </a:solidFill>
                <a:effectLst/>
              </a:rPr>
              <a:t>decompensated</a:t>
            </a:r>
            <a:r>
              <a:rPr lang="it-IT" b="1" i="1" dirty="0">
                <a:solidFill>
                  <a:schemeClr val="bg1"/>
                </a:solidFill>
                <a:effectLst/>
              </a:rPr>
              <a:t>’ </a:t>
            </a:r>
            <a:r>
              <a:rPr lang="it-IT" b="1" i="1" dirty="0" err="1">
                <a:solidFill>
                  <a:schemeClr val="bg1"/>
                </a:solidFill>
                <a:effectLst/>
              </a:rPr>
              <a:t>cirrhosis</a:t>
            </a:r>
            <a:r>
              <a:rPr lang="it-IT" b="1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is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associated</a:t>
            </a:r>
            <a:r>
              <a:rPr lang="it-IT" i="1" dirty="0">
                <a:solidFill>
                  <a:schemeClr val="bg1"/>
                </a:solidFill>
                <a:effectLst/>
              </a:rPr>
              <a:t> with high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perioperative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mortality</a:t>
            </a:r>
            <a:endParaRPr lang="it-IT" i="1" dirty="0">
              <a:solidFill>
                <a:schemeClr val="bg1"/>
              </a:solidFill>
            </a:endParaRPr>
          </a:p>
          <a:p>
            <a:endParaRPr lang="it-IT" i="1" dirty="0">
              <a:solidFill>
                <a:schemeClr val="bg1"/>
              </a:solidFill>
            </a:endParaRPr>
          </a:p>
          <a:p>
            <a:r>
              <a:rPr lang="it-IT" i="1" dirty="0">
                <a:solidFill>
                  <a:schemeClr val="bg1"/>
                </a:solidFill>
                <a:effectLst/>
              </a:rPr>
              <a:t> 5.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Careful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patient</a:t>
            </a:r>
            <a:r>
              <a:rPr lang="it-IT" i="1" dirty="0">
                <a:solidFill>
                  <a:schemeClr val="bg1"/>
                </a:solidFill>
                <a:effectLst/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selection</a:t>
            </a:r>
            <a:r>
              <a:rPr lang="it-IT" i="1" dirty="0">
                <a:solidFill>
                  <a:schemeClr val="bg1"/>
                </a:solidFill>
                <a:effectLst/>
              </a:rPr>
              <a:t> and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consideration</a:t>
            </a:r>
            <a:r>
              <a:rPr lang="it-IT" i="1" dirty="0">
                <a:solidFill>
                  <a:schemeClr val="bg1"/>
                </a:solidFill>
                <a:effectLst/>
              </a:rPr>
              <a:t> of the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choice</a:t>
            </a:r>
            <a:r>
              <a:rPr lang="it-IT" i="1" dirty="0">
                <a:solidFill>
                  <a:schemeClr val="bg1"/>
                </a:solidFill>
                <a:effectLst/>
              </a:rPr>
              <a:t> of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surgical</a:t>
            </a:r>
            <a:r>
              <a:rPr lang="it-IT" i="1" dirty="0">
                <a:solidFill>
                  <a:schemeClr val="bg1"/>
                </a:solidFill>
                <a:effectLst/>
              </a:rPr>
              <a:t> procedure are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important</a:t>
            </a:r>
            <a:r>
              <a:rPr lang="it-IT" i="1" dirty="0">
                <a:solidFill>
                  <a:schemeClr val="bg1"/>
                </a:solidFill>
                <a:effectLst/>
              </a:rPr>
              <a:t> to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ensure</a:t>
            </a:r>
            <a:r>
              <a:rPr lang="it-IT" i="1" dirty="0">
                <a:solidFill>
                  <a:schemeClr val="bg1"/>
                </a:solidFill>
                <a:effectLst/>
              </a:rPr>
              <a:t> the best </a:t>
            </a:r>
            <a:r>
              <a:rPr lang="it-IT" i="1" dirty="0" err="1">
                <a:solidFill>
                  <a:schemeClr val="bg1"/>
                </a:solidFill>
                <a:effectLst/>
              </a:rPr>
              <a:t>outcomes</a:t>
            </a:r>
            <a:r>
              <a:rPr lang="it-IT" i="1" dirty="0">
                <a:solidFill>
                  <a:schemeClr val="bg1"/>
                </a:solidFill>
                <a:effectLst/>
              </a:rPr>
              <a:t>. </a:t>
            </a: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CE1B93-398D-A679-E7DA-8F79ABD1229E}"/>
              </a:ext>
            </a:extLst>
          </p:cNvPr>
          <p:cNvSpPr txBox="1"/>
          <p:nvPr/>
        </p:nvSpPr>
        <p:spPr>
          <a:xfrm>
            <a:off x="2491411" y="1019418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CIRROSI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823CDD-63D3-A774-9A93-F09540F8B045}"/>
              </a:ext>
            </a:extLst>
          </p:cNvPr>
          <p:cNvSpPr txBox="1"/>
          <p:nvPr/>
        </p:nvSpPr>
        <p:spPr>
          <a:xfrm>
            <a:off x="841114" y="5814567"/>
            <a:ext cx="4110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/>
              </a:rPr>
              <a:t>Level of </a:t>
            </a:r>
            <a:r>
              <a:rPr lang="it-IT" dirty="0" err="1">
                <a:effectLst/>
              </a:rPr>
              <a:t>evidence</a:t>
            </a:r>
            <a:r>
              <a:rPr lang="it-IT" dirty="0">
                <a:effectLst/>
              </a:rPr>
              <a:t> 2b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Grade of </a:t>
            </a:r>
            <a:r>
              <a:rPr lang="it-IT" dirty="0" err="1">
                <a:effectLst/>
              </a:rPr>
              <a:t>recommendation</a:t>
            </a:r>
            <a:r>
              <a:rPr lang="it-IT" dirty="0">
                <a:effectLst/>
              </a:rPr>
              <a:t> B </a:t>
            </a:r>
            <a:endParaRPr lang="it-IT" dirty="0"/>
          </a:p>
        </p:txBody>
      </p:sp>
      <p:pic>
        <p:nvPicPr>
          <p:cNvPr id="5" name="Immagine 4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F3EFBFA5-0DFC-3A3A-B5BD-8ACD134FA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" y="1573416"/>
            <a:ext cx="5254886" cy="3944441"/>
          </a:xfrm>
          <a:prstGeom prst="rect">
            <a:avLst/>
          </a:prstGeom>
        </p:spPr>
      </p:pic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F40C3B22-B66C-0F48-029A-7C0B9CEF5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7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67936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A2453F-6B84-6762-9754-B222316F1310}"/>
              </a:ext>
            </a:extLst>
          </p:cNvPr>
          <p:cNvSpPr txBox="1"/>
          <p:nvPr/>
        </p:nvSpPr>
        <p:spPr>
          <a:xfrm>
            <a:off x="6294738" y="1210307"/>
            <a:ext cx="56985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Fibrosi epatica</a:t>
            </a:r>
            <a:endParaRPr lang="it-IT" i="1" dirty="0">
              <a:solidFill>
                <a:schemeClr val="bg1"/>
              </a:solidFill>
            </a:endParaRPr>
          </a:p>
          <a:p>
            <a:r>
              <a:rPr lang="it-IT" i="1" dirty="0">
                <a:solidFill>
                  <a:schemeClr val="bg1"/>
                </a:solidFill>
              </a:rPr>
              <a:t>La regressione della fibrosi si ottiene con perdita di peso </a:t>
            </a:r>
            <a:r>
              <a:rPr lang="it-IT" i="1" u="sng" dirty="0">
                <a:solidFill>
                  <a:schemeClr val="bg1"/>
                </a:solidFill>
              </a:rPr>
              <a:t>&gt;</a:t>
            </a:r>
            <a:r>
              <a:rPr lang="it-IT" i="1" dirty="0">
                <a:solidFill>
                  <a:schemeClr val="bg1"/>
                </a:solidFill>
              </a:rPr>
              <a:t> 10% (63.2% vs 9.1%; </a:t>
            </a:r>
            <a:r>
              <a:rPr lang="it-IT" i="1" dirty="0" err="1">
                <a:solidFill>
                  <a:schemeClr val="bg1"/>
                </a:solidFill>
              </a:rPr>
              <a:t>p</a:t>
            </a:r>
            <a:r>
              <a:rPr lang="it-IT" i="1" dirty="0">
                <a:solidFill>
                  <a:schemeClr val="bg1"/>
                </a:solidFill>
              </a:rPr>
              <a:t>=0.001) e nei pazienti sottoposti a chirurgia </a:t>
            </a:r>
            <a:r>
              <a:rPr lang="it-IT" i="1" dirty="0" err="1">
                <a:solidFill>
                  <a:schemeClr val="bg1"/>
                </a:solidFill>
              </a:rPr>
              <a:t>bariatrica</a:t>
            </a:r>
            <a:r>
              <a:rPr lang="it-IT" i="1" dirty="0">
                <a:solidFill>
                  <a:schemeClr val="bg1"/>
                </a:solidFill>
              </a:rPr>
              <a:t> (47.4% vs 4.5%; </a:t>
            </a:r>
            <a:r>
              <a:rPr lang="it-IT" i="1" dirty="0" err="1">
                <a:solidFill>
                  <a:schemeClr val="bg1"/>
                </a:solidFill>
              </a:rPr>
              <a:t>p</a:t>
            </a:r>
            <a:r>
              <a:rPr lang="it-IT" i="1" dirty="0">
                <a:solidFill>
                  <a:schemeClr val="bg1"/>
                </a:solidFill>
              </a:rPr>
              <a:t>=0.001) </a:t>
            </a:r>
          </a:p>
          <a:p>
            <a:endParaRPr lang="it-IT" i="1" u="sng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Ipertensione portale (trans-giugulare, HVPG) </a:t>
            </a:r>
          </a:p>
          <a:p>
            <a:r>
              <a:rPr lang="it-IT" i="1" dirty="0">
                <a:solidFill>
                  <a:schemeClr val="bg1"/>
                </a:solidFill>
              </a:rPr>
              <a:t>Il miglioramento HVPG si ottiene con un calo di peso </a:t>
            </a:r>
            <a:r>
              <a:rPr lang="it-IT" i="1" u="sng" dirty="0">
                <a:solidFill>
                  <a:schemeClr val="bg1"/>
                </a:solidFill>
              </a:rPr>
              <a:t>&gt; </a:t>
            </a:r>
            <a:r>
              <a:rPr lang="it-IT" i="1" dirty="0">
                <a:solidFill>
                  <a:schemeClr val="bg1"/>
                </a:solidFill>
              </a:rPr>
              <a:t>10% (-23.7 vs -8.2; </a:t>
            </a:r>
            <a:r>
              <a:rPr lang="it-IT" i="1" dirty="0" err="1">
                <a:solidFill>
                  <a:schemeClr val="bg1"/>
                </a:solidFill>
              </a:rPr>
              <a:t>p</a:t>
            </a:r>
            <a:r>
              <a:rPr lang="it-IT" i="1" dirty="0">
                <a:solidFill>
                  <a:schemeClr val="bg1"/>
                </a:solidFill>
              </a:rPr>
              <a:t>=0.024)</a:t>
            </a:r>
          </a:p>
          <a:p>
            <a:endParaRPr lang="it-IT" u="sng" dirty="0">
              <a:solidFill>
                <a:schemeClr val="bg1"/>
              </a:solidFill>
            </a:endParaRPr>
          </a:p>
          <a:p>
            <a:endParaRPr lang="it-IT" u="sng" dirty="0">
              <a:solidFill>
                <a:schemeClr val="bg1"/>
              </a:solidFill>
            </a:endParaRPr>
          </a:p>
          <a:p>
            <a:endParaRPr lang="it-IT" u="sng" dirty="0">
              <a:solidFill>
                <a:schemeClr val="bg1"/>
              </a:solidFill>
            </a:endParaRPr>
          </a:p>
          <a:p>
            <a:endParaRPr lang="it-IT" u="sng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La </a:t>
            </a:r>
            <a:r>
              <a:rPr lang="it-IT" b="1" u="sng" dirty="0">
                <a:solidFill>
                  <a:schemeClr val="bg1"/>
                </a:solidFill>
              </a:rPr>
              <a:t>MORTALITA</a:t>
            </a:r>
            <a:r>
              <a:rPr lang="it-IT" dirty="0">
                <a:solidFill>
                  <a:schemeClr val="bg1"/>
                </a:solidFill>
              </a:rPr>
              <a:t>’ cambia drasticamente nei casi di: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Cirrosi compensata 0.9% (vs 0.3% NIS study)</a:t>
            </a:r>
          </a:p>
          <a:p>
            <a:r>
              <a:rPr lang="it-IT" dirty="0">
                <a:solidFill>
                  <a:schemeClr val="bg1"/>
                </a:solidFill>
              </a:rPr>
              <a:t>Cirrosi scompensata 16.3%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CE1B93-398D-A679-E7DA-8F79ABD1229E}"/>
              </a:ext>
            </a:extLst>
          </p:cNvPr>
          <p:cNvSpPr txBox="1"/>
          <p:nvPr/>
        </p:nvSpPr>
        <p:spPr>
          <a:xfrm>
            <a:off x="2491412" y="1204084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CIRROSI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B20FFC-D5C2-7A48-E0D5-91FE8DD3931D}"/>
              </a:ext>
            </a:extLst>
          </p:cNvPr>
          <p:cNvSpPr txBox="1"/>
          <p:nvPr/>
        </p:nvSpPr>
        <p:spPr>
          <a:xfrm>
            <a:off x="278712" y="4712062"/>
            <a:ext cx="557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rischio di </a:t>
            </a:r>
            <a:r>
              <a:rPr lang="it-IT" b="1" dirty="0"/>
              <a:t>scompenso epatico </a:t>
            </a:r>
            <a:r>
              <a:rPr lang="it-IT" dirty="0"/>
              <a:t>in paziente cirrotico:</a:t>
            </a:r>
          </a:p>
          <a:p>
            <a:r>
              <a:rPr lang="it-IT" dirty="0"/>
              <a:t>14% normopeso</a:t>
            </a:r>
          </a:p>
          <a:p>
            <a:r>
              <a:rPr lang="it-IT" dirty="0"/>
              <a:t>31% </a:t>
            </a:r>
            <a:r>
              <a:rPr lang="it-IT" dirty="0" err="1"/>
              <a:t>sovrapeso</a:t>
            </a:r>
            <a:r>
              <a:rPr lang="it-IT" dirty="0"/>
              <a:t> </a:t>
            </a:r>
          </a:p>
          <a:p>
            <a:r>
              <a:rPr lang="it-IT" b="1" u="sng" dirty="0"/>
              <a:t>43% obeso</a:t>
            </a:r>
          </a:p>
        </p:txBody>
      </p:sp>
      <p:pic>
        <p:nvPicPr>
          <p:cNvPr id="3" name="Immagine 2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45899FA1-D853-831B-5A17-CB227F876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0" y="2285299"/>
            <a:ext cx="5280454" cy="1451251"/>
          </a:xfrm>
          <a:prstGeom prst="rect">
            <a:avLst/>
          </a:prstGeom>
        </p:spPr>
      </p:pic>
      <p:pic>
        <p:nvPicPr>
          <p:cNvPr id="4" name="Immagine 3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1F3DC9BC-F281-3749-21E0-7118A7A6C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67936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A2453F-6B84-6762-9754-B222316F1310}"/>
              </a:ext>
            </a:extLst>
          </p:cNvPr>
          <p:cNvSpPr txBox="1"/>
          <p:nvPr/>
        </p:nvSpPr>
        <p:spPr>
          <a:xfrm>
            <a:off x="6294738" y="1027011"/>
            <a:ext cx="5698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Come selezionare i pazienti cirrotici da candidare a chirurgia </a:t>
            </a:r>
            <a:r>
              <a:rPr lang="it-IT" dirty="0" err="1">
                <a:solidFill>
                  <a:schemeClr val="bg1"/>
                </a:solidFill>
              </a:rPr>
              <a:t>bariatrica</a:t>
            </a:r>
            <a:r>
              <a:rPr lang="it-IT" dirty="0">
                <a:solidFill>
                  <a:schemeClr val="bg1"/>
                </a:solidFill>
              </a:rPr>
              <a:t>?</a:t>
            </a:r>
          </a:p>
          <a:p>
            <a:r>
              <a:rPr lang="it-IT" i="1" dirty="0">
                <a:solidFill>
                  <a:schemeClr val="bg1"/>
                </a:solidFill>
              </a:rPr>
              <a:t>(BAVENO VI guidelines, ipertensione  portale clinicamente significante)</a:t>
            </a:r>
          </a:p>
          <a:p>
            <a:r>
              <a:rPr lang="it-IT" dirty="0">
                <a:solidFill>
                  <a:schemeClr val="bg1"/>
                </a:solidFill>
              </a:rPr>
              <a:t>- Varici esofagee </a:t>
            </a:r>
          </a:p>
          <a:p>
            <a:r>
              <a:rPr lang="it-IT" dirty="0">
                <a:solidFill>
                  <a:schemeClr val="bg1"/>
                </a:solidFill>
              </a:rPr>
              <a:t>- Conta piastrinica</a:t>
            </a:r>
          </a:p>
          <a:p>
            <a:endParaRPr lang="it-IT" u="sng" dirty="0">
              <a:solidFill>
                <a:schemeClr val="bg1"/>
              </a:solidFill>
            </a:endParaRPr>
          </a:p>
          <a:p>
            <a:r>
              <a:rPr lang="it-IT" b="1" u="sng" dirty="0">
                <a:solidFill>
                  <a:schemeClr val="bg1"/>
                </a:solidFill>
              </a:rPr>
              <a:t>HVPG &lt; 10mmHg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- Valutare uso di alcool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CE1B93-398D-A679-E7DA-8F79ABD1229E}"/>
              </a:ext>
            </a:extLst>
          </p:cNvPr>
          <p:cNvSpPr txBox="1"/>
          <p:nvPr/>
        </p:nvSpPr>
        <p:spPr>
          <a:xfrm>
            <a:off x="2491412" y="1204084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CIRROSI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B17EE3-6A11-D330-13B5-E2A2206365B2}"/>
              </a:ext>
            </a:extLst>
          </p:cNvPr>
          <p:cNvSpPr txBox="1"/>
          <p:nvPr/>
        </p:nvSpPr>
        <p:spPr>
          <a:xfrm>
            <a:off x="429403" y="5497357"/>
            <a:ext cx="566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Best </a:t>
            </a:r>
            <a:r>
              <a:rPr lang="it-IT" i="1" dirty="0" err="1"/>
              <a:t>Practice</a:t>
            </a:r>
            <a:r>
              <a:rPr lang="it-IT" i="1" dirty="0"/>
              <a:t> </a:t>
            </a:r>
            <a:r>
              <a:rPr lang="it-IT" i="1" dirty="0" err="1"/>
              <a:t>Advice</a:t>
            </a:r>
            <a:r>
              <a:rPr lang="it-IT" i="1" dirty="0"/>
              <a:t>:</a:t>
            </a:r>
          </a:p>
          <a:p>
            <a:r>
              <a:rPr lang="it-IT" i="1" dirty="0" err="1"/>
              <a:t>Bariatric</a:t>
            </a:r>
            <a:r>
              <a:rPr lang="it-IT" i="1" dirty="0"/>
              <a:t> surgery </a:t>
            </a:r>
            <a:r>
              <a:rPr lang="it-IT" i="1" dirty="0" err="1"/>
              <a:t>should</a:t>
            </a:r>
            <a:r>
              <a:rPr lang="it-IT" i="1" dirty="0"/>
              <a:t> be </a:t>
            </a:r>
            <a:r>
              <a:rPr lang="it-IT" i="1" dirty="0" err="1"/>
              <a:t>considered</a:t>
            </a:r>
            <a:r>
              <a:rPr lang="it-IT" i="1" dirty="0"/>
              <a:t> in </a:t>
            </a:r>
            <a:r>
              <a:rPr lang="it-IT" i="1" dirty="0" err="1"/>
              <a:t>selected</a:t>
            </a:r>
            <a:r>
              <a:rPr lang="it-IT" i="1" dirty="0"/>
              <a:t> </a:t>
            </a:r>
            <a:r>
              <a:rPr lang="it-IT" i="1" dirty="0" err="1"/>
              <a:t>patiets</a:t>
            </a:r>
            <a:r>
              <a:rPr lang="it-IT" i="1" dirty="0"/>
              <a:t> with </a:t>
            </a:r>
            <a:r>
              <a:rPr lang="it-IT" b="1" i="1" u="sng" dirty="0" err="1"/>
              <a:t>compensated</a:t>
            </a:r>
            <a:r>
              <a:rPr lang="it-IT" i="1" dirty="0"/>
              <a:t> </a:t>
            </a:r>
            <a:r>
              <a:rPr lang="it-IT" i="1" dirty="0" err="1"/>
              <a:t>cirrhosis</a:t>
            </a:r>
            <a:endParaRPr lang="it-IT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2686E3-63BF-8A73-B3BD-963ABDD023FD}"/>
              </a:ext>
            </a:extLst>
          </p:cNvPr>
          <p:cNvSpPr txBox="1"/>
          <p:nvPr/>
        </p:nvSpPr>
        <p:spPr>
          <a:xfrm>
            <a:off x="6294738" y="4666361"/>
            <a:ext cx="5698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In caso di cirrosi scompensata?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Valutare la candidabilità al </a:t>
            </a:r>
            <a:r>
              <a:rPr lang="it-IT" b="1" dirty="0">
                <a:solidFill>
                  <a:schemeClr val="bg1"/>
                </a:solidFill>
              </a:rPr>
              <a:t>trapianto di fegato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Considerare la chirurgia </a:t>
            </a:r>
            <a:r>
              <a:rPr lang="it-IT" dirty="0" err="1">
                <a:solidFill>
                  <a:schemeClr val="bg1"/>
                </a:solidFill>
              </a:rPr>
              <a:t>bariatrica</a:t>
            </a:r>
            <a:r>
              <a:rPr lang="it-IT" dirty="0">
                <a:solidFill>
                  <a:schemeClr val="bg1"/>
                </a:solidFill>
              </a:rPr>
              <a:t> concomitante o successiva al trapianto</a:t>
            </a:r>
          </a:p>
        </p:txBody>
      </p:sp>
      <p:pic>
        <p:nvPicPr>
          <p:cNvPr id="6" name="Immagine 5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8C75941A-3F20-0B0F-75C7-40907A395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0" y="2285299"/>
            <a:ext cx="5280454" cy="1451251"/>
          </a:xfrm>
          <a:prstGeom prst="rect">
            <a:avLst/>
          </a:prstGeom>
        </p:spPr>
      </p:pic>
      <p:pic>
        <p:nvPicPr>
          <p:cNvPr id="5" name="Immagine 4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AC76A84E-7DAE-F8D7-31F1-4D7F62771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67936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A2453F-6B84-6762-9754-B222316F1310}"/>
              </a:ext>
            </a:extLst>
          </p:cNvPr>
          <p:cNvSpPr txBox="1"/>
          <p:nvPr/>
        </p:nvSpPr>
        <p:spPr>
          <a:xfrm>
            <a:off x="6294738" y="1573416"/>
            <a:ext cx="56985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SLEEVE GASTRECTOMY</a:t>
            </a:r>
          </a:p>
          <a:p>
            <a:r>
              <a:rPr lang="it-IT" dirty="0">
                <a:solidFill>
                  <a:schemeClr val="bg1"/>
                </a:solidFill>
              </a:rPr>
              <a:t>Complicanze 16.7%</a:t>
            </a:r>
          </a:p>
          <a:p>
            <a:r>
              <a:rPr lang="it-IT" dirty="0">
                <a:solidFill>
                  <a:schemeClr val="bg1"/>
                </a:solidFill>
              </a:rPr>
              <a:t>Scompenso epatico 3.83%</a:t>
            </a:r>
          </a:p>
          <a:p>
            <a:r>
              <a:rPr lang="it-IT" dirty="0">
                <a:solidFill>
                  <a:schemeClr val="bg1"/>
                </a:solidFill>
              </a:rPr>
              <a:t>Mortalità 0.45%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BYPASS GASTRICO</a:t>
            </a:r>
          </a:p>
          <a:p>
            <a:r>
              <a:rPr lang="it-IT" dirty="0">
                <a:solidFill>
                  <a:schemeClr val="bg1"/>
                </a:solidFill>
              </a:rPr>
              <a:t>Complicanze 28.6%</a:t>
            </a:r>
          </a:p>
          <a:p>
            <a:r>
              <a:rPr lang="it-IT" dirty="0">
                <a:solidFill>
                  <a:schemeClr val="bg1"/>
                </a:solidFill>
              </a:rPr>
              <a:t>Scompenso epatico 3.5%</a:t>
            </a:r>
          </a:p>
          <a:p>
            <a:r>
              <a:rPr lang="it-IT" dirty="0">
                <a:solidFill>
                  <a:schemeClr val="bg1"/>
                </a:solidFill>
              </a:rPr>
              <a:t>Mortalità 3.22%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DIVERSIONE BILIOPANCREATICA</a:t>
            </a:r>
          </a:p>
          <a:p>
            <a:r>
              <a:rPr lang="it-IT" dirty="0">
                <a:solidFill>
                  <a:schemeClr val="bg1"/>
                </a:solidFill>
              </a:rPr>
              <a:t>Scompenso epatico 13.3%</a:t>
            </a:r>
          </a:p>
          <a:p>
            <a:r>
              <a:rPr lang="it-IT" dirty="0">
                <a:solidFill>
                  <a:schemeClr val="bg1"/>
                </a:solidFill>
              </a:rPr>
              <a:t>Mortalità 17.6%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CE1B93-398D-A679-E7DA-8F79ABD1229E}"/>
              </a:ext>
            </a:extLst>
          </p:cNvPr>
          <p:cNvSpPr txBox="1"/>
          <p:nvPr/>
        </p:nvSpPr>
        <p:spPr>
          <a:xfrm>
            <a:off x="2491412" y="1204084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CIRROSI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89A23E-FC4C-5C7D-4622-C78C9CEEFECC}"/>
              </a:ext>
            </a:extLst>
          </p:cNvPr>
          <p:cNvSpPr txBox="1"/>
          <p:nvPr/>
        </p:nvSpPr>
        <p:spPr>
          <a:xfrm>
            <a:off x="232148" y="4448433"/>
            <a:ext cx="566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La SLEEVE GASTRECTOMY è l’intervento più sicuro</a:t>
            </a:r>
          </a:p>
        </p:txBody>
      </p:sp>
      <p:pic>
        <p:nvPicPr>
          <p:cNvPr id="4" name="Immagine 3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EAF8A864-52BD-9711-073B-8473677D4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0" y="2285299"/>
            <a:ext cx="5280454" cy="1451251"/>
          </a:xfrm>
          <a:prstGeom prst="rect">
            <a:avLst/>
          </a:prstGeom>
        </p:spPr>
      </p:pic>
      <p:pic>
        <p:nvPicPr>
          <p:cNvPr id="5" name="Immagine 4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E18B82FE-E5BE-6121-7E70-F3E2B71A1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67936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CE1B93-398D-A679-E7DA-8F79ABD1229E}"/>
              </a:ext>
            </a:extLst>
          </p:cNvPr>
          <p:cNvSpPr txBox="1"/>
          <p:nvPr/>
        </p:nvSpPr>
        <p:spPr>
          <a:xfrm>
            <a:off x="2491412" y="1204084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CIRROSI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89A23E-FC4C-5C7D-4622-C78C9CEEFECC}"/>
              </a:ext>
            </a:extLst>
          </p:cNvPr>
          <p:cNvSpPr txBox="1"/>
          <p:nvPr/>
        </p:nvSpPr>
        <p:spPr>
          <a:xfrm>
            <a:off x="1185613" y="4448433"/>
            <a:ext cx="36813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Importante:</a:t>
            </a:r>
          </a:p>
          <a:p>
            <a:pPr algn="ctr"/>
            <a:r>
              <a:rPr lang="it-IT" dirty="0"/>
              <a:t>Goal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/>
              <a:t> 10% WL</a:t>
            </a:r>
          </a:p>
          <a:p>
            <a:pPr algn="ctr"/>
            <a:r>
              <a:rPr lang="it-IT" dirty="0"/>
              <a:t>Valutazione della </a:t>
            </a:r>
            <a:r>
              <a:rPr lang="it-IT" dirty="0" err="1"/>
              <a:t>sarcopenia</a:t>
            </a:r>
            <a:endParaRPr lang="it-IT" dirty="0"/>
          </a:p>
          <a:p>
            <a:pPr algn="ctr"/>
            <a:r>
              <a:rPr lang="it-IT" dirty="0"/>
              <a:t>HVPG cutoff 10mmHg</a:t>
            </a:r>
          </a:p>
          <a:p>
            <a:pPr algn="ctr"/>
            <a:r>
              <a:rPr lang="it-IT" dirty="0"/>
              <a:t>Valutazione candidabilità trapianto</a:t>
            </a:r>
          </a:p>
          <a:p>
            <a:pPr algn="ctr"/>
            <a:endParaRPr lang="it-IT" dirty="0"/>
          </a:p>
        </p:txBody>
      </p:sp>
      <p:pic>
        <p:nvPicPr>
          <p:cNvPr id="6" name="Immagine 5" descr="Immagine che contiene testo, diagramma, schermata, Parallelo&#10;&#10;Descrizione generata automaticamente">
            <a:extLst>
              <a:ext uri="{FF2B5EF4-FFF2-40B4-BE49-F238E27FC236}">
                <a16:creationId xmlns:a16="http://schemas.microsoft.com/office/drawing/2014/main" id="{F06DCB06-5C6D-0F44-E51A-0973C706A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99" y="1105227"/>
            <a:ext cx="5760602" cy="5369711"/>
          </a:xfrm>
          <a:prstGeom prst="rect">
            <a:avLst/>
          </a:prstGeom>
        </p:spPr>
      </p:pic>
      <p:pic>
        <p:nvPicPr>
          <p:cNvPr id="9" name="Immagine 8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BC0B9AD3-BEF2-BB92-1215-149EA0C93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0" y="2285299"/>
            <a:ext cx="5280454" cy="1451251"/>
          </a:xfrm>
          <a:prstGeom prst="rect">
            <a:avLst/>
          </a:prstGeom>
        </p:spPr>
      </p:pic>
      <p:pic>
        <p:nvPicPr>
          <p:cNvPr id="4" name="Immagine 3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F3565CA6-5B15-FFEA-1D99-F28726C73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67936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A2453F-6B84-6762-9754-B222316F1310}"/>
              </a:ext>
            </a:extLst>
          </p:cNvPr>
          <p:cNvSpPr txBox="1"/>
          <p:nvPr/>
        </p:nvSpPr>
        <p:spPr>
          <a:xfrm>
            <a:off x="6294738" y="1071808"/>
            <a:ext cx="56985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i="1" dirty="0" err="1">
                <a:solidFill>
                  <a:schemeClr val="bg1"/>
                </a:solidFill>
                <a:effectLst/>
              </a:rPr>
              <a:t>Recommendation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</a:p>
          <a:p>
            <a:endParaRPr lang="it-IT" i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it-IT" sz="1800" i="1" dirty="0" err="1">
                <a:solidFill>
                  <a:schemeClr val="bg1"/>
                </a:solidFill>
                <a:effectLst/>
              </a:rPr>
              <a:t>Obesity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is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associated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with end-stage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organ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disease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and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may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limit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access to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transplantation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. 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Obesity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is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also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a relative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contraindication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for SOT and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poses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unique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technical challenges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during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surgery. </a:t>
            </a:r>
          </a:p>
          <a:p>
            <a:pPr marL="342900" indent="-342900">
              <a:buAutoNum type="arabicPeriod"/>
            </a:pPr>
            <a:r>
              <a:rPr lang="it-IT" sz="1800" i="1" dirty="0" err="1">
                <a:solidFill>
                  <a:schemeClr val="bg1"/>
                </a:solidFill>
                <a:effectLst/>
              </a:rPr>
              <a:t>Published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data supports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considering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patients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with end- stage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renal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disease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and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obesity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grade 3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being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able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to be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listed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for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kidney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transplant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after MBS. </a:t>
            </a:r>
            <a:endParaRPr lang="it-IT" i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it-IT" sz="1800" i="1" dirty="0">
                <a:solidFill>
                  <a:schemeClr val="bg1"/>
                </a:solidFill>
                <a:effectLst/>
              </a:rPr>
              <a:t>MBS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is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shown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to be safe and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effective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as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a bridge to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liver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transplantation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in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selected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patients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who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would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otherwise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be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ineligible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. </a:t>
            </a:r>
            <a:endParaRPr lang="it-IT" i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it-IT" sz="1800" i="1" dirty="0">
                <a:solidFill>
                  <a:schemeClr val="bg1"/>
                </a:solidFill>
                <a:effectLst/>
              </a:rPr>
              <a:t>MBS can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also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improve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heart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transplants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outcomes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.</a:t>
            </a:r>
            <a:endParaRPr lang="it-IT" i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it-IT" sz="1800" i="1" dirty="0">
                <a:solidFill>
                  <a:schemeClr val="bg1"/>
                </a:solidFill>
                <a:effectLst/>
              </a:rPr>
              <a:t>Limited data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suggest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that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MBS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could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improve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eligibility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for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lung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transplantation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.</a:t>
            </a:r>
            <a:endParaRPr lang="it-IT" i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it-IT" sz="1800" i="1" dirty="0">
                <a:solidFill>
                  <a:schemeClr val="bg1"/>
                </a:solidFill>
                <a:effectLst/>
              </a:rPr>
              <a:t>MBS can be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performed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post-SOT or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concomitantly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to reduce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complication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 rates and </a:t>
            </a:r>
            <a:r>
              <a:rPr lang="it-IT" sz="1800" i="1" dirty="0" err="1">
                <a:solidFill>
                  <a:schemeClr val="bg1"/>
                </a:solidFill>
                <a:effectLst/>
              </a:rPr>
              <a:t>mortality</a:t>
            </a:r>
            <a:r>
              <a:rPr lang="it-IT" sz="1800" i="1" dirty="0">
                <a:solidFill>
                  <a:schemeClr val="bg1"/>
                </a:solidFill>
                <a:effectLst/>
              </a:rPr>
              <a:t>. </a:t>
            </a: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CE1B93-398D-A679-E7DA-8F79ABD1229E}"/>
              </a:ext>
            </a:extLst>
          </p:cNvPr>
          <p:cNvSpPr txBox="1"/>
          <p:nvPr/>
        </p:nvSpPr>
        <p:spPr>
          <a:xfrm>
            <a:off x="2369584" y="93284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TRAPIANTI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823CDD-63D3-A774-9A93-F09540F8B045}"/>
              </a:ext>
            </a:extLst>
          </p:cNvPr>
          <p:cNvSpPr txBox="1"/>
          <p:nvPr/>
        </p:nvSpPr>
        <p:spPr>
          <a:xfrm>
            <a:off x="841114" y="5690997"/>
            <a:ext cx="4110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/>
              </a:rPr>
              <a:t>Level of </a:t>
            </a:r>
            <a:r>
              <a:rPr lang="it-IT" dirty="0" err="1">
                <a:effectLst/>
              </a:rPr>
              <a:t>evidence</a:t>
            </a:r>
            <a:r>
              <a:rPr lang="it-IT" dirty="0">
                <a:effectLst/>
              </a:rPr>
              <a:t> 2b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Grade of </a:t>
            </a:r>
            <a:r>
              <a:rPr lang="it-IT" dirty="0" err="1">
                <a:effectLst/>
              </a:rPr>
              <a:t>recommendation</a:t>
            </a:r>
            <a:r>
              <a:rPr lang="it-IT" dirty="0">
                <a:effectLst/>
              </a:rPr>
              <a:t> B </a:t>
            </a:r>
            <a:endParaRPr lang="it-IT" dirty="0"/>
          </a:p>
        </p:txBody>
      </p:sp>
      <p:pic>
        <p:nvPicPr>
          <p:cNvPr id="3" name="Immagine 2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190D35D4-60B2-94E1-889C-CBC47DB8A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" y="1573416"/>
            <a:ext cx="5254886" cy="3944441"/>
          </a:xfrm>
          <a:prstGeom prst="rect">
            <a:avLst/>
          </a:prstGeom>
        </p:spPr>
      </p:pic>
      <p:pic>
        <p:nvPicPr>
          <p:cNvPr id="4" name="Immagine 3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7223D28E-DD6C-BE2E-841C-2BBBA979C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67936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A2453F-6B84-6762-9754-B222316F1310}"/>
              </a:ext>
            </a:extLst>
          </p:cNvPr>
          <p:cNvSpPr txBox="1"/>
          <p:nvPr/>
        </p:nvSpPr>
        <p:spPr>
          <a:xfrm>
            <a:off x="6294738" y="1021681"/>
            <a:ext cx="56985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PRIMA (selezione dei pazienti)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MELD score 3.0 &lt;15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Piastrine &gt; 50 k/</a:t>
            </a:r>
            <a:r>
              <a:rPr lang="it-IT" dirty="0" err="1">
                <a:solidFill>
                  <a:schemeClr val="bg1"/>
                </a:solidFill>
              </a:rPr>
              <a:t>uL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INR &lt;2.5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Albumina &gt;2.5 mg/dl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Assenza di varici esofagee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Assenza di ascite (o minima)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CE1B93-398D-A679-E7DA-8F79ABD1229E}"/>
              </a:ext>
            </a:extLst>
          </p:cNvPr>
          <p:cNvSpPr txBox="1"/>
          <p:nvPr/>
        </p:nvSpPr>
        <p:spPr>
          <a:xfrm>
            <a:off x="1670582" y="1204084"/>
            <a:ext cx="278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TRAPIANTO DI FEGATO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823CDD-63D3-A774-9A93-F09540F8B045}"/>
              </a:ext>
            </a:extLst>
          </p:cNvPr>
          <p:cNvSpPr txBox="1"/>
          <p:nvPr/>
        </p:nvSpPr>
        <p:spPr>
          <a:xfrm>
            <a:off x="829530" y="4048232"/>
            <a:ext cx="41106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/>
              </a:rPr>
              <a:t>TIMING:</a:t>
            </a:r>
          </a:p>
          <a:p>
            <a:pPr algn="ctr"/>
            <a:r>
              <a:rPr lang="it-IT" dirty="0"/>
              <a:t>Chirurgia </a:t>
            </a:r>
            <a:r>
              <a:rPr lang="it-IT" dirty="0" err="1"/>
              <a:t>bariatrica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>
                <a:effectLst/>
              </a:rPr>
              <a:t>Prima</a:t>
            </a:r>
          </a:p>
          <a:p>
            <a:pPr algn="ctr"/>
            <a:r>
              <a:rPr lang="it-IT" dirty="0"/>
              <a:t>Simultaneo</a:t>
            </a:r>
          </a:p>
          <a:p>
            <a:pPr algn="ctr"/>
            <a:r>
              <a:rPr lang="it-IT" dirty="0">
                <a:effectLst/>
              </a:rPr>
              <a:t>Dopo</a:t>
            </a:r>
          </a:p>
          <a:p>
            <a:pPr algn="ctr"/>
            <a:endParaRPr lang="it-IT" dirty="0">
              <a:effectLst/>
            </a:endParaRPr>
          </a:p>
          <a:p>
            <a:pPr algn="ctr"/>
            <a:r>
              <a:rPr lang="it-IT" dirty="0">
                <a:effectLst/>
              </a:rPr>
              <a:t>Trapianto di fegato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907490-2CC7-25F2-26D2-EE28FDF391BF}"/>
              </a:ext>
            </a:extLst>
          </p:cNvPr>
          <p:cNvSpPr txBox="1"/>
          <p:nvPr/>
        </p:nvSpPr>
        <p:spPr>
          <a:xfrm>
            <a:off x="6294738" y="3481829"/>
            <a:ext cx="569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SIMULTANEO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Controindicato in pazienti con MELD elevato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1FF013-8450-A056-F60E-F8E5C0DE3651}"/>
              </a:ext>
            </a:extLst>
          </p:cNvPr>
          <p:cNvSpPr txBox="1"/>
          <p:nvPr/>
        </p:nvSpPr>
        <p:spPr>
          <a:xfrm>
            <a:off x="6294738" y="4556983"/>
            <a:ext cx="569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DOPO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Aumento delle complicanze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309C90-9695-512A-3E0A-1E857B83BF20}"/>
              </a:ext>
            </a:extLst>
          </p:cNvPr>
          <p:cNvSpPr txBox="1"/>
          <p:nvPr/>
        </p:nvSpPr>
        <p:spPr>
          <a:xfrm>
            <a:off x="6294738" y="5710225"/>
            <a:ext cx="569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La </a:t>
            </a:r>
            <a:r>
              <a:rPr lang="it-IT" b="1" dirty="0">
                <a:solidFill>
                  <a:schemeClr val="bg1"/>
                </a:solidFill>
              </a:rPr>
              <a:t>SLEEVE GASTRECTOMY</a:t>
            </a:r>
            <a:r>
              <a:rPr lang="it-IT" dirty="0">
                <a:solidFill>
                  <a:schemeClr val="bg1"/>
                </a:solidFill>
              </a:rPr>
              <a:t> è preferibile rispetto al </a:t>
            </a:r>
            <a:r>
              <a:rPr lang="it-IT" dirty="0" err="1">
                <a:solidFill>
                  <a:schemeClr val="bg1"/>
                </a:solidFill>
              </a:rPr>
              <a:t>byapss</a:t>
            </a:r>
            <a:r>
              <a:rPr lang="it-IT" dirty="0">
                <a:solidFill>
                  <a:schemeClr val="bg1"/>
                </a:solidFill>
              </a:rPr>
              <a:t> gastrico</a:t>
            </a:r>
          </a:p>
        </p:txBody>
      </p:sp>
      <p:pic>
        <p:nvPicPr>
          <p:cNvPr id="13" name="Immagine 1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ECB76B83-6E9B-039E-E9A1-7062079B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8" y="1743538"/>
            <a:ext cx="5180719" cy="2005926"/>
          </a:xfrm>
          <a:prstGeom prst="rect">
            <a:avLst/>
          </a:prstGeom>
        </p:spPr>
      </p:pic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4AEE0CBE-5A02-753A-888C-72DE738BE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05" y="6213"/>
            <a:ext cx="4304238" cy="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2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55302</TotalTime>
  <Words>752</Words>
  <Application>Microsoft Macintosh PowerPoint</Application>
  <PresentationFormat>Widescreen</PresentationFormat>
  <Paragraphs>146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Maria Laura Mossa</dc:creator>
  <dc:description/>
  <cp:lastModifiedBy>Giovanni Fantola</cp:lastModifiedBy>
  <cp:revision>1159</cp:revision>
  <cp:lastPrinted>2021-06-14T07:38:28Z</cp:lastPrinted>
  <dcterms:created xsi:type="dcterms:W3CDTF">2020-04-28T10:04:58Z</dcterms:created>
  <dcterms:modified xsi:type="dcterms:W3CDTF">2024-10-14T14:50:34Z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